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315" r:id="rId2"/>
    <p:sldId id="303" r:id="rId3"/>
    <p:sldId id="269" r:id="rId4"/>
    <p:sldId id="318" r:id="rId5"/>
    <p:sldId id="278" r:id="rId6"/>
    <p:sldId id="270" r:id="rId7"/>
    <p:sldId id="319" r:id="rId8"/>
    <p:sldId id="322" r:id="rId9"/>
    <p:sldId id="323" r:id="rId10"/>
    <p:sldId id="320" r:id="rId11"/>
    <p:sldId id="324" r:id="rId12"/>
    <p:sldId id="325" r:id="rId13"/>
    <p:sldId id="327" r:id="rId14"/>
    <p:sldId id="321" r:id="rId15"/>
    <p:sldId id="328" r:id="rId16"/>
    <p:sldId id="32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F699"/>
    <a:srgbClr val="000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8"/>
    <p:restoredTop sz="96327"/>
  </p:normalViewPr>
  <p:slideViewPr>
    <p:cSldViewPr snapToGrid="0">
      <p:cViewPr varScale="1">
        <p:scale>
          <a:sx n="123" d="100"/>
          <a:sy n="123" d="100"/>
        </p:scale>
        <p:origin x="6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D5061-E179-7648-8D36-11F327283C56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AC18A-63BE-024E-B622-3C82BB9D1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9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AC18A-63BE-024E-B622-3C82BB9D12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12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AC18A-63BE-024E-B622-3C82BB9D12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94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AC18A-63BE-024E-B622-3C82BB9D12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71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AC18A-63BE-024E-B622-3C82BB9D12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20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AC18A-63BE-024E-B622-3C82BB9D12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45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AC18A-63BE-024E-B622-3C82BB9D12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72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AC18A-63BE-024E-B622-3C82BB9D12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28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AC18A-63BE-024E-B622-3C82BB9D12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91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AC18A-63BE-024E-B622-3C82BB9D12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67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AC18A-63BE-024E-B622-3C82BB9D12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94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AC18A-63BE-024E-B622-3C82BB9D12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6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AC18A-63BE-024E-B622-3C82BB9D12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74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AC18A-63BE-024E-B622-3C82BB9D12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6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C871-A462-5A21-56EE-FC1714539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9D2B3A-15F4-6169-C52E-24CA7F385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A7CF3-F717-098D-AA7E-56EE107D5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84A0-4FED-4841-9EB4-09EDA48E429A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0F9F9-9AA8-C0E9-CDE9-B8333BAF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9F85E-0AEC-B62C-3AD7-726B04B99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EF2C-8DB2-FF4A-82C1-D1229D147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03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823B3-326D-9F06-462E-88BE6F4D9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33DED6-9EEF-2F47-A581-EDA6462DF8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5B374-4CE5-7AA2-34BD-49A31BEB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84A0-4FED-4841-9EB4-09EDA48E429A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CE3FE-374B-784D-0244-35146F9DE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D1663-7F13-DA5E-1B73-745A88497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EF2C-8DB2-FF4A-82C1-D1229D147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26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428450-E0FA-2166-3289-AB4EA145FC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B2E206-995D-4490-DDD0-6432D3EB29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BEB0F-1119-FB68-3C47-8E5784260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84A0-4FED-4841-9EB4-09EDA48E429A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95AB4-4BAE-7AFF-9B9F-D0C0087C7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6721C-6E80-85F8-E654-85EC90178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EF2C-8DB2-FF4A-82C1-D1229D147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39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5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585059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A9EC4-4B6C-05C2-4D66-72F213E98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2D3BA-2985-C101-EDC1-03848B323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77714-A504-C643-EE2E-1A64002AC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84A0-4FED-4841-9EB4-09EDA48E429A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0595D-E1B9-EDDF-C43B-CEC923DC4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867CA-42B0-DAD7-364D-383C9FE78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EF2C-8DB2-FF4A-82C1-D1229D147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80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6539D-3961-3105-9F41-BBBD3E8D1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0A13-954B-4689-D9C5-DAE863696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EACDB-0D1E-3884-9BCD-875A8CC3F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84A0-4FED-4841-9EB4-09EDA48E429A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8C76B-34AE-8EDB-75EC-65FC037A5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2C3FF-CBA0-F769-428D-8CF021252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EF2C-8DB2-FF4A-82C1-D1229D147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63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F196E-0363-3FD8-B2A1-ABFD53E7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C1322-82CF-E55C-AAA5-BC55CE979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9C0F93-A513-FA06-6F89-2EAE22A16B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D8086E-A08D-3233-5311-FEC9A4213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84A0-4FED-4841-9EB4-09EDA48E429A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09C2A6-29D0-7A95-3436-69AB2F246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ED149C-438A-9C63-2EE1-EE2905644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EF2C-8DB2-FF4A-82C1-D1229D147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09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5E657-6465-E5F5-4289-7BE487B83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ACA70-B6FC-4709-402A-29FC683EC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767DE6-DF75-8523-4DCA-67DF8DFDCE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903780-978E-2F5E-0D6A-3F9A7B9C1E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076A8F-BC62-D9A4-9083-37103E32CB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9A18E8-DA8D-AC4A-238D-155F1BA20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84A0-4FED-4841-9EB4-09EDA48E429A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6DA1AB-33AB-9BBE-C45E-36F6F405C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CC2CA9-41BC-DE5C-2698-B5B0E3523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EF2C-8DB2-FF4A-82C1-D1229D147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9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3D8FE-2F57-CD2A-1300-EF6D8E8BA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86ADDC-2F80-7FE0-76E2-84EE57A63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84A0-4FED-4841-9EB4-09EDA48E429A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573D2A-5B74-349A-2C2E-DC6809620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E9D940-1361-5D80-3D32-A7A5F075A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EF2C-8DB2-FF4A-82C1-D1229D147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14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B9A9E3-F8C6-5D3B-98A9-ADA860E29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84A0-4FED-4841-9EB4-09EDA48E429A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E39A65-B23F-59ED-CAC7-D1EA73CAA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84389-A0A3-6CA7-988E-D7693AF8D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EF2C-8DB2-FF4A-82C1-D1229D147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1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61566-5838-C9F7-0D22-F98D43D7C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74940-9193-AE78-4B32-D5B7CA63E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724281-3D72-4AC8-2EF7-E6E6D453A8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6A6787-9F61-6311-A48A-E96E67716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84A0-4FED-4841-9EB4-09EDA48E429A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D41A1-3EAD-EBCD-6BDE-B5454872F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D8F48-F497-286A-2FBC-822E7CFF2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EF2C-8DB2-FF4A-82C1-D1229D147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19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DC060-F6C7-0E4F-E2DD-9697C6618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8C86D-E237-42CC-E131-2720F3A711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82348D-E258-45C4-B25F-28013DFC8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6A811E-0032-879C-71C5-7979979F7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84A0-4FED-4841-9EB4-09EDA48E429A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4BB05-F5E2-0142-B857-197D68F5C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3D410-0F36-A000-C4D6-2025ACCF0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EF2C-8DB2-FF4A-82C1-D1229D147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5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B7F24A-4BB8-CA62-234B-881AC7CA1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2EEE-7F45-67C5-D919-63152C8B6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2BEDF-F907-5ACA-6A68-F9AE945953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E084A0-4FED-4841-9EB4-09EDA48E429A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5228D-7BB0-676D-AD66-771471213E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BAD33-D05F-E082-72FA-BF0221CD5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46EF2C-8DB2-FF4A-82C1-D1229D147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85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.png"/><Relationship Id="rId7" Type="http://schemas.openxmlformats.org/officeDocument/2006/relationships/hyperlink" Target="http://mrsschlangensscience.wikispaces.com/An+Introduction+on+Ecosystem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5.emf"/><Relationship Id="rId9" Type="http://schemas.openxmlformats.org/officeDocument/2006/relationships/hyperlink" Target="https://www.mentesliberadas.com/2013/03/18/coaching-estudiantil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Basketball cover.pdf" descr="Basketball cover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" y="9832"/>
            <a:ext cx="12175944" cy="6848969"/>
          </a:xfrm>
          <a:prstGeom prst="rect">
            <a:avLst/>
          </a:prstGeom>
          <a:solidFill>
            <a:srgbClr val="0002EC"/>
          </a:solidFill>
          <a:ln w="12700">
            <a:miter lim="400000"/>
          </a:ln>
        </p:spPr>
      </p:pic>
      <p:pic>
        <p:nvPicPr>
          <p:cNvPr id="177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90346" cy="1062307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TextBox 6"/>
          <p:cNvSpPr txBox="1"/>
          <p:nvPr/>
        </p:nvSpPr>
        <p:spPr>
          <a:xfrm>
            <a:off x="777750" y="1429736"/>
            <a:ext cx="10195049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60" rIns="22860">
            <a:spAutoFit/>
          </a:bodyPr>
          <a:lstStyle>
            <a:lvl1pPr defTabSz="914400">
              <a:lnSpc>
                <a:spcPct val="100000"/>
              </a:lnSpc>
              <a:spcBef>
                <a:spcPts val="0"/>
              </a:spcBef>
              <a:defRPr sz="13000">
                <a:solidFill>
                  <a:srgbClr val="FFFFFF"/>
                </a:solidFill>
                <a:latin typeface="Brockmann Medium"/>
                <a:ea typeface="Brockmann Medium"/>
                <a:cs typeface="Brockmann Medium"/>
                <a:sym typeface="Brockmann Medium"/>
              </a:defRPr>
            </a:lvl1pPr>
          </a:lstStyle>
          <a:p>
            <a:r>
              <a:rPr lang="en-US" sz="6000" b="1" dirty="0">
                <a:solidFill>
                  <a:schemeClr val="bg1"/>
                </a:solidFill>
                <a:latin typeface="Brockmann" pitchFamily="2" charset="77"/>
              </a:rPr>
              <a:t>Coaching Todays Basketball</a:t>
            </a:r>
            <a:r>
              <a:rPr lang="en-US" sz="6000" dirty="0">
                <a:solidFill>
                  <a:schemeClr val="bg1"/>
                </a:solidFill>
                <a:latin typeface="Brockmann" pitchFamily="2" charset="77"/>
              </a:rPr>
              <a:t> Small-sided Games</a:t>
            </a:r>
            <a:br>
              <a:rPr lang="en-US" sz="6000" dirty="0">
                <a:solidFill>
                  <a:schemeClr val="bg1"/>
                </a:solidFill>
                <a:latin typeface="Brockmann" pitchFamily="2" charset="77"/>
              </a:rPr>
            </a:br>
            <a:r>
              <a:rPr lang="en-US" sz="6000" dirty="0">
                <a:solidFill>
                  <a:schemeClr val="bg1"/>
                </a:solidFill>
                <a:latin typeface="Brockmann" pitchFamily="2" charset="77"/>
              </a:rPr>
              <a:t>Constraints Lead Approach</a:t>
            </a:r>
          </a:p>
        </p:txBody>
      </p:sp>
      <p:sp>
        <p:nvSpPr>
          <p:cNvPr id="179" name="TextBox 6"/>
          <p:cNvSpPr txBox="1"/>
          <p:nvPr/>
        </p:nvSpPr>
        <p:spPr>
          <a:xfrm>
            <a:off x="777751" y="5088175"/>
            <a:ext cx="714048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60" rIns="22860">
            <a:spAutoFit/>
          </a:bodyPr>
          <a:lstStyle>
            <a:lvl1pPr defTabSz="914400">
              <a:lnSpc>
                <a:spcPct val="100000"/>
              </a:lnSpc>
              <a:spcBef>
                <a:spcPts val="0"/>
              </a:spcBef>
              <a:defRPr sz="6000">
                <a:solidFill>
                  <a:srgbClr val="5AF599"/>
                </a:solidFill>
                <a:latin typeface="Brockmann Regular"/>
                <a:ea typeface="Brockmann Regular"/>
                <a:cs typeface="Brockmann Regular"/>
                <a:sym typeface="Brockmann Regular"/>
              </a:defRPr>
            </a:lvl1pPr>
          </a:lstStyle>
          <a:p>
            <a:r>
              <a:rPr lang="en-GB" sz="3000" dirty="0"/>
              <a:t>Ian MacLeod</a:t>
            </a:r>
            <a:endParaRPr sz="30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sketball cover.pdf" descr="Basketball cover.pdf">
            <a:extLst>
              <a:ext uri="{FF2B5EF4-FFF2-40B4-BE49-F238E27FC236}">
                <a16:creationId xmlns:a16="http://schemas.microsoft.com/office/drawing/2014/main" id="{02040F39-92D2-696F-7122-9154A00BC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" y="9832"/>
            <a:ext cx="12175944" cy="6848969"/>
          </a:xfrm>
          <a:prstGeom prst="rect">
            <a:avLst/>
          </a:prstGeom>
          <a:solidFill>
            <a:srgbClr val="0002EC"/>
          </a:solidFill>
          <a:ln w="12700">
            <a:miter lim="4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6477C6-AAF9-AFE2-049A-A94CF14BB3BD}"/>
              </a:ext>
            </a:extLst>
          </p:cNvPr>
          <p:cNvSpPr txBox="1"/>
          <p:nvPr/>
        </p:nvSpPr>
        <p:spPr>
          <a:xfrm>
            <a:off x="675815" y="1284917"/>
            <a:ext cx="9013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Brockmann" pitchFamily="2" charset="77"/>
              </a:rPr>
              <a:t>Constraints Lead Approach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8F5A0E-A4AC-A6EF-64B7-17373D617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2962" cy="10941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56C835-F683-6A40-2136-10CD69DDDD8C}"/>
              </a:ext>
            </a:extLst>
          </p:cNvPr>
          <p:cNvSpPr txBox="1"/>
          <p:nvPr/>
        </p:nvSpPr>
        <p:spPr>
          <a:xfrm>
            <a:off x="675816" y="3240672"/>
            <a:ext cx="105567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AF699"/>
                </a:solidFill>
                <a:latin typeface="Brockmann" pitchFamily="2" charset="77"/>
              </a:rPr>
              <a:t>🔐 Defined problems &gt; creating solutions</a:t>
            </a:r>
          </a:p>
          <a:p>
            <a:endParaRPr lang="en-US" sz="3200" dirty="0">
              <a:solidFill>
                <a:srgbClr val="5AF699"/>
              </a:solidFill>
              <a:latin typeface="Brockmann" pitchFamily="2" charset="77"/>
            </a:endParaRPr>
          </a:p>
          <a:p>
            <a:r>
              <a:rPr lang="en-US" sz="3200" dirty="0">
                <a:solidFill>
                  <a:srgbClr val="5AF699"/>
                </a:solidFill>
                <a:latin typeface="Brockmann" pitchFamily="2" charset="77"/>
              </a:rPr>
              <a:t>💭 Develops players decision making skills</a:t>
            </a:r>
          </a:p>
          <a:p>
            <a:endParaRPr lang="en-US" sz="3200" dirty="0">
              <a:solidFill>
                <a:srgbClr val="5AF699"/>
              </a:solidFill>
              <a:latin typeface="Brockmann" pitchFamily="2" charset="77"/>
            </a:endParaRPr>
          </a:p>
          <a:p>
            <a:r>
              <a:rPr lang="en-US" sz="3200" dirty="0">
                <a:solidFill>
                  <a:srgbClr val="5AF699"/>
                </a:solidFill>
                <a:latin typeface="Brockmann" pitchFamily="2" charset="77"/>
              </a:rPr>
              <a:t>🌤🌡Coaches have environmental control /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986587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sketball cover.pdf" descr="Basketball cover.pdf">
            <a:extLst>
              <a:ext uri="{FF2B5EF4-FFF2-40B4-BE49-F238E27FC236}">
                <a16:creationId xmlns:a16="http://schemas.microsoft.com/office/drawing/2014/main" id="{02040F39-92D2-696F-7122-9154A00BC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" y="9832"/>
            <a:ext cx="12175944" cy="6848969"/>
          </a:xfrm>
          <a:prstGeom prst="rect">
            <a:avLst/>
          </a:prstGeom>
          <a:solidFill>
            <a:srgbClr val="0002EC"/>
          </a:solidFill>
          <a:ln w="12700">
            <a:miter lim="4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6477C6-AAF9-AFE2-049A-A94CF14BB3BD}"/>
              </a:ext>
            </a:extLst>
          </p:cNvPr>
          <p:cNvSpPr txBox="1"/>
          <p:nvPr/>
        </p:nvSpPr>
        <p:spPr>
          <a:xfrm>
            <a:off x="675815" y="1608083"/>
            <a:ext cx="9013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Brockmann" pitchFamily="2" charset="77"/>
              </a:rPr>
              <a:t>CLA Benefits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8F5A0E-A4AC-A6EF-64B7-17373D617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2962" cy="10941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56C835-F683-6A40-2136-10CD69DDDD8C}"/>
              </a:ext>
            </a:extLst>
          </p:cNvPr>
          <p:cNvSpPr txBox="1"/>
          <p:nvPr/>
        </p:nvSpPr>
        <p:spPr>
          <a:xfrm>
            <a:off x="675815" y="2491355"/>
            <a:ext cx="745495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AF699"/>
                </a:solidFill>
                <a:latin typeface="Brockmann" pitchFamily="2" charset="77"/>
              </a:rPr>
              <a:t>📍 Pin-point specific aspects to work on</a:t>
            </a:r>
          </a:p>
          <a:p>
            <a:endParaRPr lang="en-US" sz="3200" dirty="0">
              <a:solidFill>
                <a:srgbClr val="5AF699"/>
              </a:solidFill>
              <a:latin typeface="Brockmann" pitchFamily="2" charset="77"/>
            </a:endParaRPr>
          </a:p>
          <a:p>
            <a:r>
              <a:rPr lang="en-US" sz="3200" dirty="0">
                <a:solidFill>
                  <a:srgbClr val="5AF699"/>
                </a:solidFill>
                <a:latin typeface="Brockmann" pitchFamily="2" charset="77"/>
              </a:rPr>
              <a:t>🚐Athlete dictates the journey</a:t>
            </a:r>
          </a:p>
          <a:p>
            <a:endParaRPr lang="en-US" sz="3200" dirty="0">
              <a:solidFill>
                <a:srgbClr val="5AF699"/>
              </a:solidFill>
              <a:latin typeface="Brockmann" pitchFamily="2" charset="77"/>
            </a:endParaRPr>
          </a:p>
          <a:p>
            <a:r>
              <a:rPr lang="en-US" sz="3200" dirty="0">
                <a:solidFill>
                  <a:srgbClr val="5AF699"/>
                </a:solidFill>
                <a:latin typeface="Brockmann" pitchFamily="2" charset="77"/>
              </a:rPr>
              <a:t>💬Reviews &amp; feedback more targeted &amp; on-task</a:t>
            </a:r>
          </a:p>
          <a:p>
            <a:endParaRPr lang="en-US" sz="3200" dirty="0">
              <a:solidFill>
                <a:srgbClr val="5AF699"/>
              </a:solidFill>
              <a:latin typeface="Brockmann" pitchFamily="2" charset="77"/>
            </a:endParaRPr>
          </a:p>
          <a:p>
            <a:endParaRPr lang="en-US" sz="3200" dirty="0">
              <a:solidFill>
                <a:srgbClr val="5AF699"/>
              </a:solidFill>
              <a:latin typeface="Brockmann" pitchFamily="2" charset="77"/>
            </a:endParaRPr>
          </a:p>
          <a:p>
            <a:endParaRPr lang="en-US" sz="3200" dirty="0">
              <a:solidFill>
                <a:srgbClr val="5AF699"/>
              </a:solidFill>
              <a:latin typeface="Brockmann" pitchFamily="2" charset="77"/>
            </a:endParaRPr>
          </a:p>
          <a:p>
            <a:endParaRPr lang="en-US" sz="3200" dirty="0">
              <a:solidFill>
                <a:srgbClr val="5AF699"/>
              </a:solidFill>
              <a:latin typeface="Brockman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1378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sketball cover.pdf" descr="Basketball cover.pdf">
            <a:extLst>
              <a:ext uri="{FF2B5EF4-FFF2-40B4-BE49-F238E27FC236}">
                <a16:creationId xmlns:a16="http://schemas.microsoft.com/office/drawing/2014/main" id="{02040F39-92D2-696F-7122-9154A00BC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" y="9832"/>
            <a:ext cx="12175944" cy="6848969"/>
          </a:xfrm>
          <a:prstGeom prst="rect">
            <a:avLst/>
          </a:prstGeom>
          <a:solidFill>
            <a:srgbClr val="0002EC"/>
          </a:solidFill>
          <a:ln w="12700">
            <a:miter lim="4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6477C6-AAF9-AFE2-049A-A94CF14BB3BD}"/>
              </a:ext>
            </a:extLst>
          </p:cNvPr>
          <p:cNvSpPr txBox="1"/>
          <p:nvPr/>
        </p:nvSpPr>
        <p:spPr>
          <a:xfrm>
            <a:off x="675815" y="1608083"/>
            <a:ext cx="9013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Brockmann" pitchFamily="2" charset="77"/>
              </a:rPr>
              <a:t>CLA Pitfalls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8F5A0E-A4AC-A6EF-64B7-17373D617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2962" cy="10941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56C835-F683-6A40-2136-10CD69DDDD8C}"/>
              </a:ext>
            </a:extLst>
          </p:cNvPr>
          <p:cNvSpPr txBox="1"/>
          <p:nvPr/>
        </p:nvSpPr>
        <p:spPr>
          <a:xfrm>
            <a:off x="675815" y="2491355"/>
            <a:ext cx="745495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AF699"/>
                </a:solidFill>
                <a:latin typeface="Brockmann" pitchFamily="2" charset="77"/>
              </a:rPr>
              <a:t>🏃‍♀🚶‍♀Running before walking ?</a:t>
            </a:r>
          </a:p>
          <a:p>
            <a:endParaRPr lang="en-US" sz="3200" dirty="0">
              <a:solidFill>
                <a:srgbClr val="5AF699"/>
              </a:solidFill>
              <a:latin typeface="Brockmann" pitchFamily="2" charset="77"/>
            </a:endParaRPr>
          </a:p>
          <a:p>
            <a:r>
              <a:rPr lang="en-US" sz="3200" dirty="0">
                <a:solidFill>
                  <a:srgbClr val="5AF699"/>
                </a:solidFill>
                <a:latin typeface="Brockmann" pitchFamily="2" charset="77"/>
              </a:rPr>
              <a:t>😵‍💫 What constraints? The how? Experience level?</a:t>
            </a:r>
          </a:p>
          <a:p>
            <a:endParaRPr lang="en-US" sz="3200" dirty="0">
              <a:solidFill>
                <a:srgbClr val="5AF699"/>
              </a:solidFill>
              <a:latin typeface="Brockmann" pitchFamily="2" charset="77"/>
            </a:endParaRPr>
          </a:p>
          <a:p>
            <a:r>
              <a:rPr lang="en-US" sz="3200" dirty="0">
                <a:solidFill>
                  <a:srgbClr val="5AF699"/>
                </a:solidFill>
                <a:latin typeface="Brockmann" pitchFamily="2" charset="77"/>
              </a:rPr>
              <a:t>📉 Be ready to regress in order to progress</a:t>
            </a:r>
          </a:p>
          <a:p>
            <a:endParaRPr lang="en-US" sz="3200" dirty="0">
              <a:solidFill>
                <a:srgbClr val="5AF699"/>
              </a:solidFill>
              <a:latin typeface="Brockman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77365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sketball cover.pdf" descr="Basketball cover.pdf">
            <a:extLst>
              <a:ext uri="{FF2B5EF4-FFF2-40B4-BE49-F238E27FC236}">
                <a16:creationId xmlns:a16="http://schemas.microsoft.com/office/drawing/2014/main" id="{02040F39-92D2-696F-7122-9154A00BC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" y="9832"/>
            <a:ext cx="12175944" cy="6848969"/>
          </a:xfrm>
          <a:prstGeom prst="rect">
            <a:avLst/>
          </a:prstGeom>
          <a:solidFill>
            <a:srgbClr val="0002EC"/>
          </a:solidFill>
          <a:ln w="12700">
            <a:miter lim="4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6477C6-AAF9-AFE2-049A-A94CF14BB3BD}"/>
              </a:ext>
            </a:extLst>
          </p:cNvPr>
          <p:cNvSpPr txBox="1"/>
          <p:nvPr/>
        </p:nvSpPr>
        <p:spPr>
          <a:xfrm>
            <a:off x="675815" y="1608083"/>
            <a:ext cx="9013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Brockmann" pitchFamily="2" charset="77"/>
              </a:rPr>
              <a:t>Interactions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8F5A0E-A4AC-A6EF-64B7-17373D617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2962" cy="10941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56C835-F683-6A40-2136-10CD69DDDD8C}"/>
              </a:ext>
            </a:extLst>
          </p:cNvPr>
          <p:cNvSpPr txBox="1"/>
          <p:nvPr/>
        </p:nvSpPr>
        <p:spPr>
          <a:xfrm>
            <a:off x="675815" y="2491355"/>
            <a:ext cx="7454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AF699"/>
                </a:solidFill>
                <a:latin typeface="Brockmann" pitchFamily="2" charset="77"/>
              </a:rPr>
              <a:t>Must underpin problem solving and decision making ethos present in SSG &amp; CLA practice design</a:t>
            </a:r>
          </a:p>
        </p:txBody>
      </p:sp>
    </p:spTree>
    <p:extLst>
      <p:ext uri="{BB962C8B-B14F-4D97-AF65-F5344CB8AC3E}">
        <p14:creationId xmlns:p14="http://schemas.microsoft.com/office/powerpoint/2010/main" val="3519206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sketball cover.pdf" descr="Basketball cover.pdf">
            <a:extLst>
              <a:ext uri="{FF2B5EF4-FFF2-40B4-BE49-F238E27FC236}">
                <a16:creationId xmlns:a16="http://schemas.microsoft.com/office/drawing/2014/main" id="{02040F39-92D2-696F-7122-9154A00BC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" y="9832"/>
            <a:ext cx="12175944" cy="6848969"/>
          </a:xfrm>
          <a:prstGeom prst="rect">
            <a:avLst/>
          </a:prstGeom>
          <a:solidFill>
            <a:srgbClr val="0002EC"/>
          </a:solidFill>
          <a:ln w="12700">
            <a:miter lim="4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6477C6-AAF9-AFE2-049A-A94CF14BB3BD}"/>
              </a:ext>
            </a:extLst>
          </p:cNvPr>
          <p:cNvSpPr txBox="1"/>
          <p:nvPr/>
        </p:nvSpPr>
        <p:spPr>
          <a:xfrm>
            <a:off x="675815" y="1608083"/>
            <a:ext cx="9013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Brockmann" pitchFamily="2" charset="77"/>
              </a:rPr>
              <a:t>What does it look like?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8F5A0E-A4AC-A6EF-64B7-17373D617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2962" cy="10941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56C835-F683-6A40-2136-10CD69DDDD8C}"/>
              </a:ext>
            </a:extLst>
          </p:cNvPr>
          <p:cNvSpPr txBox="1"/>
          <p:nvPr/>
        </p:nvSpPr>
        <p:spPr>
          <a:xfrm>
            <a:off x="675815" y="2491355"/>
            <a:ext cx="74549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AF699"/>
                </a:solidFill>
                <a:latin typeface="Brockmann" pitchFamily="2" charset="77"/>
              </a:rPr>
              <a:t>Ask more than you tell</a:t>
            </a:r>
          </a:p>
          <a:p>
            <a:endParaRPr lang="en-US" sz="3200" dirty="0">
              <a:solidFill>
                <a:srgbClr val="5AF699"/>
              </a:solidFill>
              <a:latin typeface="Brockmann" pitchFamily="2" charset="7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AF699"/>
                </a:solidFill>
                <a:latin typeface="Brockmann" pitchFamily="2" charset="77"/>
              </a:rPr>
              <a:t>Expand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AF699"/>
                </a:solidFill>
                <a:latin typeface="Brockmann" pitchFamily="2" charset="77"/>
              </a:rPr>
              <a:t>Justify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AF699"/>
                </a:solidFill>
                <a:latin typeface="Brockmann" pitchFamily="2" charset="77"/>
              </a:rPr>
              <a:t>Challenge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AF699"/>
                </a:solidFill>
                <a:latin typeface="Brockmann" pitchFamily="2" charset="77"/>
              </a:rPr>
              <a:t>Summative response</a:t>
            </a:r>
          </a:p>
        </p:txBody>
      </p:sp>
    </p:spTree>
    <p:extLst>
      <p:ext uri="{BB962C8B-B14F-4D97-AF65-F5344CB8AC3E}">
        <p14:creationId xmlns:p14="http://schemas.microsoft.com/office/powerpoint/2010/main" val="1721882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sketball cover.pdf" descr="Basketball cover.pdf">
            <a:extLst>
              <a:ext uri="{FF2B5EF4-FFF2-40B4-BE49-F238E27FC236}">
                <a16:creationId xmlns:a16="http://schemas.microsoft.com/office/drawing/2014/main" id="{02040F39-92D2-696F-7122-9154A00BC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" y="9832"/>
            <a:ext cx="12175944" cy="6848969"/>
          </a:xfrm>
          <a:prstGeom prst="rect">
            <a:avLst/>
          </a:prstGeom>
          <a:solidFill>
            <a:srgbClr val="0002EC"/>
          </a:solidFill>
          <a:ln w="12700">
            <a:miter lim="4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6477C6-AAF9-AFE2-049A-A94CF14BB3BD}"/>
              </a:ext>
            </a:extLst>
          </p:cNvPr>
          <p:cNvSpPr txBox="1"/>
          <p:nvPr/>
        </p:nvSpPr>
        <p:spPr>
          <a:xfrm>
            <a:off x="508666" y="643510"/>
            <a:ext cx="9013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Brockmann" pitchFamily="2" charset="77"/>
              </a:rPr>
              <a:t>The Rule of Three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8F5A0E-A4AC-A6EF-64B7-17373D617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2962" cy="10941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56C835-F683-6A40-2136-10CD69DDDD8C}"/>
              </a:ext>
            </a:extLst>
          </p:cNvPr>
          <p:cNvSpPr txBox="1"/>
          <p:nvPr/>
        </p:nvSpPr>
        <p:spPr>
          <a:xfrm>
            <a:off x="1541478" y="1381505"/>
            <a:ext cx="7454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AF699"/>
                </a:solidFill>
                <a:latin typeface="Brockmann" pitchFamily="2" charset="77"/>
              </a:rPr>
              <a:t>Mark Bennett, MBE @PDSCoach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C7340AC-9D86-1BC8-EEFA-A9809BFFF046}"/>
              </a:ext>
            </a:extLst>
          </p:cNvPr>
          <p:cNvSpPr txBox="1">
            <a:spLocks/>
          </p:cNvSpPr>
          <p:nvPr/>
        </p:nvSpPr>
        <p:spPr>
          <a:xfrm>
            <a:off x="2855373" y="1908430"/>
            <a:ext cx="8450801" cy="435133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Arial"/>
              <a:buNone/>
              <a:defRPr sz="5400" b="1" i="0" kern="1200">
                <a:solidFill>
                  <a:srgbClr val="AE9A63"/>
                </a:solidFill>
                <a:latin typeface="Gill Sans MT" charset="0"/>
                <a:ea typeface="Gill Sans MT" charset="0"/>
                <a:cs typeface="Gill Sans M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u="sng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ockmann"/>
              </a:rPr>
              <a:t>Level 3:</a:t>
            </a:r>
          </a:p>
          <a:p>
            <a:r>
              <a:rPr lang="en-GB" sz="3400" b="0" dirty="0">
                <a:ln w="0"/>
                <a:solidFill>
                  <a:srgbClr val="5AF6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ockmann"/>
              </a:rPr>
              <a:t>Players are not communicating and not searching for solutions. Coach must intervene</a:t>
            </a:r>
          </a:p>
          <a:p>
            <a:endParaRPr lang="en-GB" u="sng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rockmann"/>
            </a:endParaRPr>
          </a:p>
          <a:p>
            <a:r>
              <a:rPr lang="en-GB" u="sng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ockmann"/>
              </a:rPr>
              <a:t>Level 2:</a:t>
            </a:r>
          </a:p>
          <a:p>
            <a:r>
              <a:rPr lang="en-GB" sz="3400" b="0" dirty="0">
                <a:solidFill>
                  <a:srgbClr val="5AF699"/>
                </a:solidFill>
                <a:latin typeface="Brockmann"/>
              </a:rPr>
              <a:t>Teammates supporting each-other to find solutions, offer praise &amp; challenge. Holding each other accountable</a:t>
            </a:r>
          </a:p>
          <a:p>
            <a:endParaRPr lang="en-GB" u="sng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rockmann"/>
            </a:endParaRPr>
          </a:p>
          <a:p>
            <a:r>
              <a:rPr lang="en-GB" u="sng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ockmann"/>
              </a:rPr>
              <a:t>Level 1:</a:t>
            </a:r>
            <a:endParaRPr lang="en-GB" u="sng" dirty="0">
              <a:solidFill>
                <a:schemeClr val="bg1"/>
              </a:solidFill>
              <a:latin typeface="Brockmann"/>
            </a:endParaRPr>
          </a:p>
          <a:p>
            <a:r>
              <a:rPr lang="en-GB" sz="3300" b="0" dirty="0">
                <a:solidFill>
                  <a:srgbClr val="5AF699"/>
                </a:solidFill>
                <a:latin typeface="Brockmann"/>
              </a:rPr>
              <a:t>Individual players coming up with solutions. Self-regulation</a:t>
            </a:r>
          </a:p>
          <a:p>
            <a:endParaRPr lang="en-GB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5710AD-8DA2-E8C3-6CCB-059ED1862199}"/>
              </a:ext>
            </a:extLst>
          </p:cNvPr>
          <p:cNvSpPr/>
          <p:nvPr/>
        </p:nvSpPr>
        <p:spPr>
          <a:xfrm>
            <a:off x="1807808" y="1908431"/>
            <a:ext cx="781235" cy="15186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ECB47A-AFC9-A107-F33D-558F0E080A7D}"/>
              </a:ext>
            </a:extLst>
          </p:cNvPr>
          <p:cNvSpPr/>
          <p:nvPr/>
        </p:nvSpPr>
        <p:spPr>
          <a:xfrm>
            <a:off x="1807808" y="3427063"/>
            <a:ext cx="781235" cy="14211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9A2DD6-8C38-14A9-7170-DA9BD0FF85AD}"/>
              </a:ext>
            </a:extLst>
          </p:cNvPr>
          <p:cNvSpPr/>
          <p:nvPr/>
        </p:nvSpPr>
        <p:spPr>
          <a:xfrm>
            <a:off x="1807807" y="4848225"/>
            <a:ext cx="781235" cy="15186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3CC817-FD58-4668-D35F-C41CED1C8F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92" y="4962290"/>
            <a:ext cx="702284" cy="14045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B2F37C-7AA4-14BA-9D9C-87F037DA85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96791" y="3494260"/>
            <a:ext cx="1144687" cy="1286767"/>
          </a:xfrm>
          <a:prstGeom prst="rect">
            <a:avLst/>
          </a:prstGeom>
        </p:spPr>
      </p:pic>
      <p:pic>
        <p:nvPicPr>
          <p:cNvPr id="13" name="Picture 12" descr="A picture containing dryer&#10;&#10;Description automatically generated">
            <a:extLst>
              <a:ext uri="{FF2B5EF4-FFF2-40B4-BE49-F238E27FC236}">
                <a16:creationId xmlns:a16="http://schemas.microsoft.com/office/drawing/2014/main" id="{33169773-B2DE-A732-B0A1-D25F95FDC3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230781" y="1919878"/>
            <a:ext cx="1443862" cy="144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4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sketball cover.pdf" descr="Basketball cover.pdf">
            <a:extLst>
              <a:ext uri="{FF2B5EF4-FFF2-40B4-BE49-F238E27FC236}">
                <a16:creationId xmlns:a16="http://schemas.microsoft.com/office/drawing/2014/main" id="{02040F39-92D2-696F-7122-9154A00BC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" y="9832"/>
            <a:ext cx="12175944" cy="6848969"/>
          </a:xfrm>
          <a:prstGeom prst="rect">
            <a:avLst/>
          </a:prstGeom>
          <a:solidFill>
            <a:srgbClr val="0002EC"/>
          </a:solidFill>
          <a:ln w="12700">
            <a:miter lim="4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6477C6-AAF9-AFE2-049A-A94CF14BB3BD}"/>
              </a:ext>
            </a:extLst>
          </p:cNvPr>
          <p:cNvSpPr txBox="1"/>
          <p:nvPr/>
        </p:nvSpPr>
        <p:spPr>
          <a:xfrm>
            <a:off x="675815" y="1608083"/>
            <a:ext cx="9013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Brockmann" pitchFamily="2" charset="77"/>
              </a:rPr>
              <a:t>Q&amp;A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8F5A0E-A4AC-A6EF-64B7-17373D617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2962" cy="10941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56C835-F683-6A40-2136-10CD69DDDD8C}"/>
              </a:ext>
            </a:extLst>
          </p:cNvPr>
          <p:cNvSpPr txBox="1"/>
          <p:nvPr/>
        </p:nvSpPr>
        <p:spPr>
          <a:xfrm>
            <a:off x="675815" y="2491355"/>
            <a:ext cx="7454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AF699"/>
                </a:solidFill>
                <a:latin typeface="Brockmann" pitchFamily="2" charset="77"/>
              </a:rPr>
              <a:t>The </a:t>
            </a:r>
            <a:r>
              <a:rPr lang="en-US" sz="3200" dirty="0" err="1">
                <a:solidFill>
                  <a:srgbClr val="5AF699"/>
                </a:solidFill>
                <a:latin typeface="Brockmann" pitchFamily="2" charset="77"/>
              </a:rPr>
              <a:t>deaded</a:t>
            </a:r>
            <a:r>
              <a:rPr lang="en-US" sz="3200" dirty="0">
                <a:solidFill>
                  <a:srgbClr val="5AF699"/>
                </a:solidFill>
                <a:latin typeface="Brockmann" pitchFamily="2" charset="77"/>
              </a:rPr>
              <a:t> silence…</a:t>
            </a:r>
          </a:p>
        </p:txBody>
      </p:sp>
    </p:spTree>
    <p:extLst>
      <p:ext uri="{BB962C8B-B14F-4D97-AF65-F5344CB8AC3E}">
        <p14:creationId xmlns:p14="http://schemas.microsoft.com/office/powerpoint/2010/main" val="3246991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white shirt&#10;&#10;Description automatically generated">
            <a:extLst>
              <a:ext uri="{FF2B5EF4-FFF2-40B4-BE49-F238E27FC236}">
                <a16:creationId xmlns:a16="http://schemas.microsoft.com/office/drawing/2014/main" id="{58E23FE3-7FB3-4762-A9AC-625881B20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20002">
            <a:off x="646588" y="708456"/>
            <a:ext cx="4401532" cy="5441089"/>
          </a:xfrm>
          <a:prstGeom prst="rect">
            <a:avLst/>
          </a:prstGeom>
        </p:spPr>
      </p:pic>
      <p:sp>
        <p:nvSpPr>
          <p:cNvPr id="206" name="TextBox 6"/>
          <p:cNvSpPr txBox="1"/>
          <p:nvPr/>
        </p:nvSpPr>
        <p:spPr>
          <a:xfrm>
            <a:off x="5761886" y="1231911"/>
            <a:ext cx="530652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60" rIns="22860">
            <a:spAutoFit/>
          </a:bodyPr>
          <a:lstStyle>
            <a:lvl1pPr defTabSz="914400">
              <a:lnSpc>
                <a:spcPct val="100000"/>
              </a:lnSpc>
              <a:spcBef>
                <a:spcPts val="0"/>
              </a:spcBef>
              <a:defRPr sz="8000">
                <a:solidFill>
                  <a:srgbClr val="0502E1"/>
                </a:solidFill>
                <a:latin typeface="Brockmann Medium"/>
                <a:ea typeface="Brockmann Medium"/>
                <a:cs typeface="Brockmann Medium"/>
                <a:sym typeface="Brockmann Medium"/>
              </a:defRPr>
            </a:lvl1pPr>
          </a:lstStyle>
          <a:p>
            <a:r>
              <a:rPr lang="en-GB" sz="4000" dirty="0"/>
              <a:t>Welcome</a:t>
            </a:r>
            <a:endParaRPr sz="4000" dirty="0"/>
          </a:p>
        </p:txBody>
      </p:sp>
      <p:sp>
        <p:nvSpPr>
          <p:cNvPr id="207" name="TextBox 6"/>
          <p:cNvSpPr txBox="1"/>
          <p:nvPr/>
        </p:nvSpPr>
        <p:spPr>
          <a:xfrm>
            <a:off x="5761886" y="2410523"/>
            <a:ext cx="5284144" cy="3954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60" rIns="22860">
            <a:spAutoFit/>
          </a:bodyPr>
          <a:lstStyle>
            <a:lvl1pPr defTabSz="9144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190A2C"/>
                </a:solidFill>
                <a:latin typeface="Brockmann Regular"/>
                <a:ea typeface="Brockmann Regular"/>
                <a:cs typeface="Brockmann Regular"/>
                <a:sym typeface="Brockmann Regular"/>
              </a:defRPr>
            </a:lvl1pPr>
          </a:lstStyle>
          <a:p>
            <a:r>
              <a:rPr lang="en-US" sz="2000" dirty="0">
                <a:solidFill>
                  <a:srgbClr val="0002EC"/>
                </a:solidFill>
                <a:latin typeface="Brockmann" pitchFamily="2" charset="77"/>
              </a:rPr>
              <a:t>21 years in Basketball Development in the UK</a:t>
            </a:r>
          </a:p>
          <a:p>
            <a:endParaRPr lang="en-US" sz="2000" dirty="0">
              <a:solidFill>
                <a:srgbClr val="0002EC"/>
              </a:solidFill>
              <a:latin typeface="Brockmann" pitchFamily="2" charset="77"/>
            </a:endParaRPr>
          </a:p>
          <a:p>
            <a:r>
              <a:rPr lang="en-US" sz="2000" dirty="0">
                <a:solidFill>
                  <a:srgbClr val="0002EC"/>
                </a:solidFill>
                <a:latin typeface="Brockmann" pitchFamily="2" charset="77"/>
              </a:rPr>
              <a:t>9 years as pro basketball, assistant and Head Coach in British Basketball League</a:t>
            </a:r>
          </a:p>
          <a:p>
            <a:endParaRPr lang="en-US" sz="2000" dirty="0">
              <a:solidFill>
                <a:srgbClr val="0002EC"/>
              </a:solidFill>
              <a:latin typeface="Brockmann" pitchFamily="2" charset="77"/>
            </a:endParaRPr>
          </a:p>
          <a:p>
            <a:r>
              <a:rPr lang="en-US" sz="2000" dirty="0">
                <a:solidFill>
                  <a:srgbClr val="0002EC"/>
                </a:solidFill>
                <a:latin typeface="Brockmann" pitchFamily="2" charset="77"/>
              </a:rPr>
              <a:t>11 British Basketball League winners' medals</a:t>
            </a:r>
          </a:p>
          <a:p>
            <a:endParaRPr lang="en-US" sz="2000" dirty="0">
              <a:solidFill>
                <a:srgbClr val="0002EC"/>
              </a:solidFill>
              <a:latin typeface="Brockmann" pitchFamily="2" charset="77"/>
            </a:endParaRPr>
          </a:p>
          <a:p>
            <a:r>
              <a:rPr lang="en-US" sz="2000" dirty="0">
                <a:solidFill>
                  <a:srgbClr val="0002EC"/>
                </a:solidFill>
                <a:latin typeface="Brockmann" pitchFamily="2" charset="77"/>
              </a:rPr>
              <a:t>Great Britain pathways coach at five Junior European Championships</a:t>
            </a:r>
          </a:p>
          <a:p>
            <a:endParaRPr lang="en-US" sz="1600" dirty="0">
              <a:solidFill>
                <a:srgbClr val="0002EC"/>
              </a:solidFill>
              <a:latin typeface="Brockmann" pitchFamily="2" charset="77"/>
            </a:endParaRPr>
          </a:p>
          <a:p>
            <a:endParaRPr sz="1500" dirty="0"/>
          </a:p>
        </p:txBody>
      </p:sp>
      <p:sp>
        <p:nvSpPr>
          <p:cNvPr id="209" name="TextBox 6"/>
          <p:cNvSpPr txBox="1"/>
          <p:nvPr/>
        </p:nvSpPr>
        <p:spPr>
          <a:xfrm>
            <a:off x="6086351" y="6383575"/>
            <a:ext cx="5284144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60" rIns="22860">
            <a:spAutoFit/>
          </a:bodyPr>
          <a:lstStyle>
            <a:lvl1pPr algn="r" defTabSz="91440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0502E1"/>
                </a:solidFill>
                <a:latin typeface="Brockmann Regular"/>
                <a:ea typeface="Brockmann Regular"/>
                <a:cs typeface="Brockmann Regular"/>
                <a:sym typeface="Brockmann Regular"/>
              </a:defRPr>
            </a:lvl1pPr>
          </a:lstStyle>
          <a:p>
            <a:r>
              <a:rPr sz="1000"/>
              <a:t>performancepathways.co.uk</a:t>
            </a:r>
          </a:p>
        </p:txBody>
      </p:sp>
      <p:pic>
        <p:nvPicPr>
          <p:cNvPr id="210" name="Artboard 1.pdf" descr="Artboard 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5958" y="97788"/>
            <a:ext cx="595420" cy="6639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sketball cover.pdf" descr="Basketball cover.pdf">
            <a:extLst>
              <a:ext uri="{FF2B5EF4-FFF2-40B4-BE49-F238E27FC236}">
                <a16:creationId xmlns:a16="http://schemas.microsoft.com/office/drawing/2014/main" id="{02040F39-92D2-696F-7122-9154A00BC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" y="9832"/>
            <a:ext cx="12175944" cy="6848969"/>
          </a:xfrm>
          <a:prstGeom prst="rect">
            <a:avLst/>
          </a:prstGeom>
          <a:solidFill>
            <a:srgbClr val="0002EC"/>
          </a:solidFill>
          <a:ln w="12700">
            <a:miter lim="4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6477C6-AAF9-AFE2-049A-A94CF14BB3BD}"/>
              </a:ext>
            </a:extLst>
          </p:cNvPr>
          <p:cNvSpPr txBox="1"/>
          <p:nvPr/>
        </p:nvSpPr>
        <p:spPr>
          <a:xfrm>
            <a:off x="675815" y="1608083"/>
            <a:ext cx="9013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Brockmann" pitchFamily="2" charset="77"/>
              </a:rPr>
              <a:t>What is my why?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8F5A0E-A4AC-A6EF-64B7-17373D617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2962" cy="10941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56C835-F683-6A40-2136-10CD69DDDD8C}"/>
              </a:ext>
            </a:extLst>
          </p:cNvPr>
          <p:cNvSpPr txBox="1"/>
          <p:nvPr/>
        </p:nvSpPr>
        <p:spPr>
          <a:xfrm>
            <a:off x="675815" y="2491355"/>
            <a:ext cx="745495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AF699"/>
                </a:solidFill>
                <a:latin typeface="Brockmann" pitchFamily="2" charset="77"/>
              </a:rPr>
              <a:t>I have a passion for </a:t>
            </a:r>
            <a:r>
              <a:rPr lang="en-US" sz="3200" dirty="0" err="1">
                <a:solidFill>
                  <a:srgbClr val="5AF699"/>
                </a:solidFill>
                <a:latin typeface="Brockmann" pitchFamily="2" charset="77"/>
              </a:rPr>
              <a:t>programme</a:t>
            </a:r>
            <a:r>
              <a:rPr lang="en-US" sz="3200" dirty="0">
                <a:solidFill>
                  <a:srgbClr val="5AF699"/>
                </a:solidFill>
                <a:latin typeface="Brockmann" pitchFamily="2" charset="77"/>
              </a:rPr>
              <a:t> building and player &amp; coach development. </a:t>
            </a:r>
          </a:p>
          <a:p>
            <a:endParaRPr lang="en-US" sz="3200" dirty="0">
              <a:solidFill>
                <a:srgbClr val="5AF699"/>
              </a:solidFill>
              <a:latin typeface="Brockmann" pitchFamily="2" charset="77"/>
            </a:endParaRPr>
          </a:p>
          <a:p>
            <a:r>
              <a:rPr lang="en-US" sz="3200" dirty="0">
                <a:solidFill>
                  <a:srgbClr val="5AF699"/>
                </a:solidFill>
                <a:latin typeface="Brockmann" pitchFamily="2" charset="77"/>
              </a:rPr>
              <a:t>I have dedicated 20 years of my career to providing opportunities and experiences that I was not afforded</a:t>
            </a:r>
          </a:p>
        </p:txBody>
      </p:sp>
    </p:spTree>
    <p:extLst>
      <p:ext uri="{BB962C8B-B14F-4D97-AF65-F5344CB8AC3E}">
        <p14:creationId xmlns:p14="http://schemas.microsoft.com/office/powerpoint/2010/main" val="3314840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sketball cover.pdf" descr="Basketball cover.pdf">
            <a:extLst>
              <a:ext uri="{FF2B5EF4-FFF2-40B4-BE49-F238E27FC236}">
                <a16:creationId xmlns:a16="http://schemas.microsoft.com/office/drawing/2014/main" id="{02040F39-92D2-696F-7122-9154A00BC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" y="9832"/>
            <a:ext cx="12175944" cy="6848969"/>
          </a:xfrm>
          <a:prstGeom prst="rect">
            <a:avLst/>
          </a:prstGeom>
          <a:solidFill>
            <a:srgbClr val="0002EC"/>
          </a:solidFill>
          <a:ln w="12700">
            <a:miter lim="4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6477C6-AAF9-AFE2-049A-A94CF14BB3BD}"/>
              </a:ext>
            </a:extLst>
          </p:cNvPr>
          <p:cNvSpPr txBox="1"/>
          <p:nvPr/>
        </p:nvSpPr>
        <p:spPr>
          <a:xfrm>
            <a:off x="675815" y="1608083"/>
            <a:ext cx="9013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Brockmann" pitchFamily="2" charset="77"/>
              </a:rPr>
              <a:t>Todays Basketball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8F5A0E-A4AC-A6EF-64B7-17373D617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2962" cy="10941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56C835-F683-6A40-2136-10CD69DDDD8C}"/>
              </a:ext>
            </a:extLst>
          </p:cNvPr>
          <p:cNvSpPr txBox="1"/>
          <p:nvPr/>
        </p:nvSpPr>
        <p:spPr>
          <a:xfrm>
            <a:off x="675815" y="2491355"/>
            <a:ext cx="74549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AF699"/>
                </a:solidFill>
                <a:latin typeface="Brockmann" pitchFamily="2" charset="77"/>
              </a:rPr>
              <a:t>So what has changed..?</a:t>
            </a:r>
          </a:p>
          <a:p>
            <a:endParaRPr lang="en-US" sz="3200" dirty="0">
              <a:solidFill>
                <a:srgbClr val="5AF699"/>
              </a:solidFill>
              <a:latin typeface="Brockmann" pitchFamily="2" charset="77"/>
            </a:endParaRPr>
          </a:p>
          <a:p>
            <a:r>
              <a:rPr lang="en-US" sz="3200" dirty="0">
                <a:solidFill>
                  <a:srgbClr val="5AF699"/>
                </a:solidFill>
                <a:latin typeface="Brockmann" pitchFamily="2" charset="77"/>
              </a:rPr>
              <a:t>The who…</a:t>
            </a:r>
          </a:p>
          <a:p>
            <a:endParaRPr lang="en-US" sz="3200" dirty="0">
              <a:solidFill>
                <a:srgbClr val="5AF699"/>
              </a:solidFill>
              <a:latin typeface="Brockmann" pitchFamily="2" charset="77"/>
            </a:endParaRPr>
          </a:p>
          <a:p>
            <a:r>
              <a:rPr lang="en-US" sz="3200" dirty="0">
                <a:solidFill>
                  <a:srgbClr val="5AF699"/>
                </a:solidFill>
                <a:latin typeface="Brockmann" pitchFamily="2" charset="77"/>
              </a:rPr>
              <a:t>The what…</a:t>
            </a:r>
          </a:p>
          <a:p>
            <a:endParaRPr lang="en-US" sz="3200" dirty="0">
              <a:solidFill>
                <a:srgbClr val="5AF699"/>
              </a:solidFill>
              <a:latin typeface="Brockmann" pitchFamily="2" charset="77"/>
            </a:endParaRPr>
          </a:p>
          <a:p>
            <a:r>
              <a:rPr lang="en-US" sz="3200" dirty="0">
                <a:solidFill>
                  <a:srgbClr val="5AF699"/>
                </a:solidFill>
                <a:latin typeface="Brockmann" pitchFamily="2" charset="77"/>
              </a:rPr>
              <a:t>The why…</a:t>
            </a:r>
          </a:p>
        </p:txBody>
      </p:sp>
    </p:spTree>
    <p:extLst>
      <p:ext uri="{BB962C8B-B14F-4D97-AF65-F5344CB8AC3E}">
        <p14:creationId xmlns:p14="http://schemas.microsoft.com/office/powerpoint/2010/main" val="2569823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sketball cover.pdf" descr="Basketball cover.pdf">
            <a:extLst>
              <a:ext uri="{FF2B5EF4-FFF2-40B4-BE49-F238E27FC236}">
                <a16:creationId xmlns:a16="http://schemas.microsoft.com/office/drawing/2014/main" id="{D9589EE5-2144-1E71-3405-E4A87786E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" y="9832"/>
            <a:ext cx="12175944" cy="6848969"/>
          </a:xfrm>
          <a:prstGeom prst="rect">
            <a:avLst/>
          </a:prstGeom>
          <a:solidFill>
            <a:srgbClr val="0002EC"/>
          </a:solidFill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FCD7B5-0C90-7103-1C2A-28B3AE6C94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0"/>
          <a:stretch/>
        </p:blipFill>
        <p:spPr>
          <a:xfrm>
            <a:off x="154744" y="310349"/>
            <a:ext cx="6847320" cy="33975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7BB708-366F-E7DC-FEF0-19396E0CC56A}"/>
              </a:ext>
            </a:extLst>
          </p:cNvPr>
          <p:cNvSpPr txBox="1"/>
          <p:nvPr/>
        </p:nvSpPr>
        <p:spPr>
          <a:xfrm>
            <a:off x="9307712" y="9832"/>
            <a:ext cx="6164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5AF699"/>
                </a:solidFill>
                <a:latin typeface="Brockmann" pitchFamily="2" charset="77"/>
              </a:rPr>
              <a:t>(</a:t>
            </a:r>
            <a:r>
              <a:rPr lang="en-US" sz="1200" i="1" dirty="0">
                <a:solidFill>
                  <a:srgbClr val="5AF699"/>
                </a:solidFill>
                <a:latin typeface="Brockmann" pitchFamily="2" charset="77"/>
              </a:rPr>
              <a:t>KILCOYNE 2020, BRYANT UNIVERSITY)</a:t>
            </a:r>
            <a:r>
              <a:rPr lang="en-US" sz="1800" dirty="0">
                <a:solidFill>
                  <a:srgbClr val="5AF699"/>
                </a:solidFill>
                <a:latin typeface="Brockmann" pitchFamily="2" charset="77"/>
              </a:rPr>
              <a:t> 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18F43F-53B0-7A2F-3E88-D9FA6C8B23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2922" y="3287150"/>
            <a:ext cx="6804615" cy="341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93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sketball cover.pdf" descr="Basketball cover.pdf">
            <a:extLst>
              <a:ext uri="{FF2B5EF4-FFF2-40B4-BE49-F238E27FC236}">
                <a16:creationId xmlns:a16="http://schemas.microsoft.com/office/drawing/2014/main" id="{A90E0C4B-A70B-499B-A921-EE9A55699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" y="9832"/>
            <a:ext cx="12175944" cy="6848969"/>
          </a:xfrm>
          <a:prstGeom prst="rect">
            <a:avLst/>
          </a:prstGeom>
          <a:solidFill>
            <a:srgbClr val="0002EC"/>
          </a:solidFill>
          <a:ln w="12700">
            <a:miter lim="4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6477C6-AAF9-AFE2-049A-A94CF14BB3BD}"/>
              </a:ext>
            </a:extLst>
          </p:cNvPr>
          <p:cNvSpPr txBox="1"/>
          <p:nvPr/>
        </p:nvSpPr>
        <p:spPr>
          <a:xfrm>
            <a:off x="675814" y="1308240"/>
            <a:ext cx="71575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Brockmann" pitchFamily="2" charset="77"/>
              </a:rPr>
              <a:t>MY EXPERIENCE OF IN-SCHOOL DELIVERY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8F5A0E-A4AC-A6EF-64B7-17373D617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2962" cy="10941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56C835-F683-6A40-2136-10CD69DDDD8C}"/>
              </a:ext>
            </a:extLst>
          </p:cNvPr>
          <p:cNvSpPr txBox="1"/>
          <p:nvPr/>
        </p:nvSpPr>
        <p:spPr>
          <a:xfrm>
            <a:off x="675814" y="4016549"/>
            <a:ext cx="74549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AF699"/>
                </a:solidFill>
                <a:latin typeface="Brockmann" pitchFamily="2" charset="77"/>
              </a:rPr>
              <a:t>- What is taught now?</a:t>
            </a:r>
          </a:p>
          <a:p>
            <a:r>
              <a:rPr lang="en-US" sz="3200" dirty="0">
                <a:solidFill>
                  <a:srgbClr val="5AF699"/>
                </a:solidFill>
                <a:latin typeface="Brockmann" pitchFamily="2" charset="77"/>
              </a:rPr>
              <a:t>- How is it delivered?</a:t>
            </a:r>
          </a:p>
          <a:p>
            <a:r>
              <a:rPr lang="en-US" sz="3200" dirty="0">
                <a:solidFill>
                  <a:srgbClr val="5AF699"/>
                </a:solidFill>
                <a:latin typeface="Brockmann" pitchFamily="2" charset="77"/>
              </a:rPr>
              <a:t>- What type of athletes </a:t>
            </a:r>
          </a:p>
          <a:p>
            <a:r>
              <a:rPr lang="en-US" sz="3200" dirty="0">
                <a:solidFill>
                  <a:srgbClr val="5AF699"/>
                </a:solidFill>
                <a:latin typeface="Brockmann" pitchFamily="2" charset="77"/>
              </a:rPr>
              <a:t>are we creating?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797B5A-46F7-343B-2E4C-8D7822CC35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8797" y="2196691"/>
            <a:ext cx="3479846" cy="412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24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sketball cover.pdf" descr="Basketball cover.pdf">
            <a:extLst>
              <a:ext uri="{FF2B5EF4-FFF2-40B4-BE49-F238E27FC236}">
                <a16:creationId xmlns:a16="http://schemas.microsoft.com/office/drawing/2014/main" id="{02040F39-92D2-696F-7122-9154A00BC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" y="9832"/>
            <a:ext cx="12175944" cy="6848969"/>
          </a:xfrm>
          <a:prstGeom prst="rect">
            <a:avLst/>
          </a:prstGeom>
          <a:solidFill>
            <a:srgbClr val="0002EC"/>
          </a:solidFill>
          <a:ln w="12700">
            <a:miter lim="4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6477C6-AAF9-AFE2-049A-A94CF14BB3BD}"/>
              </a:ext>
            </a:extLst>
          </p:cNvPr>
          <p:cNvSpPr txBox="1"/>
          <p:nvPr/>
        </p:nvSpPr>
        <p:spPr>
          <a:xfrm>
            <a:off x="675815" y="1318823"/>
            <a:ext cx="9013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Brockmann" pitchFamily="2" charset="77"/>
              </a:rPr>
              <a:t>Small-sided Games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8F5A0E-A4AC-A6EF-64B7-17373D617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2962" cy="10941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56C835-F683-6A40-2136-10CD69DDDD8C}"/>
              </a:ext>
            </a:extLst>
          </p:cNvPr>
          <p:cNvSpPr txBox="1"/>
          <p:nvPr/>
        </p:nvSpPr>
        <p:spPr>
          <a:xfrm>
            <a:off x="675815" y="2491355"/>
            <a:ext cx="745495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AF699"/>
                </a:solidFill>
                <a:latin typeface="Brockmann" pitchFamily="2" charset="77"/>
              </a:rPr>
              <a:t>🧱Replicating facets of the larger game</a:t>
            </a:r>
          </a:p>
          <a:p>
            <a:endParaRPr lang="en-US" sz="3200" dirty="0">
              <a:solidFill>
                <a:srgbClr val="5AF699"/>
              </a:solidFill>
              <a:latin typeface="Brockmann" pitchFamily="2" charset="77"/>
            </a:endParaRPr>
          </a:p>
          <a:p>
            <a:r>
              <a:rPr lang="en-US" sz="3200" dirty="0">
                <a:solidFill>
                  <a:srgbClr val="5AF699"/>
                </a:solidFill>
                <a:latin typeface="Brockmann" pitchFamily="2" charset="77"/>
              </a:rPr>
              <a:t>🔦Shining a light on the micro elements that underpin the macro</a:t>
            </a:r>
          </a:p>
          <a:p>
            <a:endParaRPr lang="en-US" sz="3200" dirty="0">
              <a:solidFill>
                <a:srgbClr val="5AF699"/>
              </a:solidFill>
              <a:latin typeface="Brockmann" pitchFamily="2" charset="77"/>
            </a:endParaRPr>
          </a:p>
          <a:p>
            <a:r>
              <a:rPr lang="en-US" sz="3200" dirty="0">
                <a:solidFill>
                  <a:srgbClr val="5AF699"/>
                </a:solidFill>
                <a:latin typeface="Brockmann" pitchFamily="2" charset="77"/>
              </a:rPr>
              <a:t>🤝Technical &amp; tactical development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5AF699"/>
              </a:solidFill>
              <a:latin typeface="Brockman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20773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sketball cover.pdf" descr="Basketball cover.pdf">
            <a:extLst>
              <a:ext uri="{FF2B5EF4-FFF2-40B4-BE49-F238E27FC236}">
                <a16:creationId xmlns:a16="http://schemas.microsoft.com/office/drawing/2014/main" id="{02040F39-92D2-696F-7122-9154A00BC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" y="9832"/>
            <a:ext cx="12175944" cy="6848969"/>
          </a:xfrm>
          <a:prstGeom prst="rect">
            <a:avLst/>
          </a:prstGeom>
          <a:solidFill>
            <a:srgbClr val="0002EC"/>
          </a:solidFill>
          <a:ln w="12700">
            <a:miter lim="4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6477C6-AAF9-AFE2-049A-A94CF14BB3BD}"/>
              </a:ext>
            </a:extLst>
          </p:cNvPr>
          <p:cNvSpPr txBox="1"/>
          <p:nvPr/>
        </p:nvSpPr>
        <p:spPr>
          <a:xfrm>
            <a:off x="675815" y="1475692"/>
            <a:ext cx="9013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Brockmann" pitchFamily="2" charset="77"/>
              </a:rPr>
              <a:t>SSG Benefits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8F5A0E-A4AC-A6EF-64B7-17373D617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2962" cy="10941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56C835-F683-6A40-2136-10CD69DDDD8C}"/>
              </a:ext>
            </a:extLst>
          </p:cNvPr>
          <p:cNvSpPr txBox="1"/>
          <p:nvPr/>
        </p:nvSpPr>
        <p:spPr>
          <a:xfrm>
            <a:off x="675815" y="2491355"/>
            <a:ext cx="74549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AF699"/>
                </a:solidFill>
                <a:latin typeface="Brockmann" pitchFamily="2" charset="77"/>
              </a:rPr>
              <a:t>🔄More reps, more moments, more feedback</a:t>
            </a:r>
          </a:p>
          <a:p>
            <a:endParaRPr lang="en-US" sz="3200" dirty="0">
              <a:solidFill>
                <a:srgbClr val="5AF699"/>
              </a:solidFill>
              <a:latin typeface="Brockmann" pitchFamily="2" charset="77"/>
            </a:endParaRPr>
          </a:p>
          <a:p>
            <a:r>
              <a:rPr lang="en-US" sz="3200" dirty="0">
                <a:solidFill>
                  <a:srgbClr val="5AF699"/>
                </a:solidFill>
                <a:latin typeface="Brockmann" pitchFamily="2" charset="77"/>
              </a:rPr>
              <a:t>⏰Time on task</a:t>
            </a:r>
          </a:p>
          <a:p>
            <a:endParaRPr lang="en-US" sz="3200" dirty="0">
              <a:solidFill>
                <a:srgbClr val="5AF699"/>
              </a:solidFill>
              <a:latin typeface="Brockmann" pitchFamily="2" charset="77"/>
            </a:endParaRPr>
          </a:p>
          <a:p>
            <a:r>
              <a:rPr lang="en-US" sz="3200" dirty="0">
                <a:solidFill>
                  <a:srgbClr val="5AF699"/>
                </a:solidFill>
                <a:latin typeface="Brockmann" pitchFamily="2" charset="77"/>
              </a:rPr>
              <a:t>🎯Less distractions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5AF699"/>
              </a:solidFill>
              <a:latin typeface="Brockman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06724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sketball cover.pdf" descr="Basketball cover.pdf">
            <a:extLst>
              <a:ext uri="{FF2B5EF4-FFF2-40B4-BE49-F238E27FC236}">
                <a16:creationId xmlns:a16="http://schemas.microsoft.com/office/drawing/2014/main" id="{02040F39-92D2-696F-7122-9154A00BC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" y="9832"/>
            <a:ext cx="12175944" cy="6848969"/>
          </a:xfrm>
          <a:prstGeom prst="rect">
            <a:avLst/>
          </a:prstGeom>
          <a:solidFill>
            <a:srgbClr val="0002EC"/>
          </a:solidFill>
          <a:ln w="12700">
            <a:miter lim="4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6477C6-AAF9-AFE2-049A-A94CF14BB3BD}"/>
              </a:ext>
            </a:extLst>
          </p:cNvPr>
          <p:cNvSpPr txBox="1"/>
          <p:nvPr/>
        </p:nvSpPr>
        <p:spPr>
          <a:xfrm>
            <a:off x="675815" y="1608083"/>
            <a:ext cx="9013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Brockmann" pitchFamily="2" charset="77"/>
              </a:rPr>
              <a:t>SSG Pitfalls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8F5A0E-A4AC-A6EF-64B7-17373D617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2962" cy="10941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56C835-F683-6A40-2136-10CD69DDDD8C}"/>
              </a:ext>
            </a:extLst>
          </p:cNvPr>
          <p:cNvSpPr txBox="1"/>
          <p:nvPr/>
        </p:nvSpPr>
        <p:spPr>
          <a:xfrm>
            <a:off x="675815" y="2491355"/>
            <a:ext cx="745495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AF699"/>
                </a:solidFill>
                <a:latin typeface="Brockmann" pitchFamily="2" charset="77"/>
              </a:rPr>
              <a:t>🥱 Familiarity</a:t>
            </a:r>
          </a:p>
          <a:p>
            <a:endParaRPr lang="en-US" sz="3200" dirty="0">
              <a:solidFill>
                <a:srgbClr val="5AF699"/>
              </a:solidFill>
              <a:latin typeface="Brockmann" pitchFamily="2" charset="77"/>
            </a:endParaRPr>
          </a:p>
          <a:p>
            <a:r>
              <a:rPr lang="en-US" sz="3200" dirty="0">
                <a:solidFill>
                  <a:srgbClr val="5AF699"/>
                </a:solidFill>
                <a:latin typeface="Brockmann" pitchFamily="2" charset="77"/>
              </a:rPr>
              <a:t>🛌 Becoming comfortable</a:t>
            </a:r>
          </a:p>
          <a:p>
            <a:endParaRPr lang="en-US" sz="3200" dirty="0">
              <a:solidFill>
                <a:srgbClr val="5AF699"/>
              </a:solidFill>
              <a:latin typeface="Brockmann" pitchFamily="2" charset="77"/>
            </a:endParaRPr>
          </a:p>
          <a:p>
            <a:r>
              <a:rPr lang="en-US" sz="3200" dirty="0">
                <a:solidFill>
                  <a:srgbClr val="5AF699"/>
                </a:solidFill>
                <a:latin typeface="Brockmann" pitchFamily="2" charset="77"/>
              </a:rPr>
              <a:t>👀 Number of eyes (coaches)</a:t>
            </a:r>
          </a:p>
          <a:p>
            <a:endParaRPr lang="en-US" sz="3200" dirty="0">
              <a:solidFill>
                <a:srgbClr val="5AF699"/>
              </a:solidFill>
              <a:latin typeface="Brockmann" pitchFamily="2" charset="77"/>
            </a:endParaRPr>
          </a:p>
          <a:p>
            <a:r>
              <a:rPr lang="en-US" sz="3200" dirty="0">
                <a:solidFill>
                  <a:srgbClr val="5AF699"/>
                </a:solidFill>
                <a:latin typeface="Brockmann" pitchFamily="2" charset="77"/>
              </a:rPr>
              <a:t>🧭 Changes of direction</a:t>
            </a:r>
          </a:p>
          <a:p>
            <a:r>
              <a:rPr lang="en-US" sz="3200" dirty="0">
                <a:solidFill>
                  <a:srgbClr val="5AF699"/>
                </a:solidFill>
                <a:latin typeface="Brockmann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1660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7751</TotalTime>
  <Words>381</Words>
  <Application>Microsoft Macintosh PowerPoint</Application>
  <PresentationFormat>Widescreen</PresentationFormat>
  <Paragraphs>104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Brockmann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 brockman</dc:creator>
  <cp:lastModifiedBy>martin brockman</cp:lastModifiedBy>
  <cp:revision>68</cp:revision>
  <dcterms:created xsi:type="dcterms:W3CDTF">2024-07-29T05:26:47Z</dcterms:created>
  <dcterms:modified xsi:type="dcterms:W3CDTF">2024-10-22T06:19:25Z</dcterms:modified>
</cp:coreProperties>
</file>